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8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1" r:id="rId15"/>
    <p:sldId id="327" r:id="rId16"/>
    <p:sldId id="324" r:id="rId17"/>
    <p:sldId id="323" r:id="rId18"/>
    <p:sldId id="325" r:id="rId19"/>
    <p:sldId id="326" r:id="rId20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" clrIdx="0">
    <p:extLst>
      <p:ext uri="{19B8F6BF-5375-455C-9EA6-DF929625EA0E}">
        <p15:presenceInfo xmlns:p15="http://schemas.microsoft.com/office/powerpoint/2012/main" xmlns="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162" autoAdjust="0"/>
  </p:normalViewPr>
  <p:slideViewPr>
    <p:cSldViewPr snapToGrid="0">
      <p:cViewPr varScale="1">
        <p:scale>
          <a:sx n="91" d="100"/>
          <a:sy n="91" d="100"/>
        </p:scale>
        <p:origin x="-6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230DC-99E0-4D2A-8DB2-B1802F12BB0C}" type="datetimeFigureOut">
              <a:rPr lang="fr-FR" smtClean="0"/>
              <a:pPr/>
              <a:t>10/03/2020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3445-DB5C-42F2-9407-03EBAECA969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82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DA23D8-C193-4CBB-867B-F6ADABD35FF6}" type="datetimeFigureOut">
              <a:rPr lang="fr-FR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64D2FD16-FB55-42AF-B151-D9EF7E582AB9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17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3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24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79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31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49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3CDE5-BD6D-499F-9D63-E86876EC4996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5CA8B-C7B5-4161-A8AD-EEE3DEA76797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55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E4468-4893-4D66-8512-73D8CDAF7C39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4517E-30EF-49B9-88C6-405B3D3FD69D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42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CCABB-027A-4923-9149-57F918F7EE7F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9EE8-6C78-48E3-8A86-70601238ECC7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33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99FD6-880E-4D07-B71A-4E461A32E92B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9488E-B3D9-46EF-8083-06CC939011FC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97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8ACB-46EC-416E-8095-8FC489C6BC76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3180-8193-4C69-BD6B-223C5F7EF5E9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5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44999-7307-41CF-B3E9-88BBDA22E01E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30E7-F7B4-4840-B98A-FD9C14110C53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52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C0466-E257-43FF-9155-87E1F78A070C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2B4C3-A80E-4D46-BE0D-D7FD03490625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61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37B72-19AB-4D7F-B762-F5209A7A23E6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0D444-245F-4AEB-93EF-23B295784251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60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54E4F-047E-4B7A-826A-A71E31B44B5B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9527D-7890-4B13-9B7C-D5BE0AF4E2AE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9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018DD-D294-4E2D-BDD1-77CED0F9836F}" type="datetimeFigureOut">
              <a:rPr lang="fr-FR" smtClean="0">
                <a:solidFill>
                  <a:srgbClr val="B31166"/>
                </a:solidFill>
              </a:rPr>
              <a:pPr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40D3A-FECB-4F42-926A-887104F1D214}" type="slidenum">
              <a:rPr lang="fr-FR" altLang="fr-FR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85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>
              <a:defRPr/>
            </a:pPr>
            <a:fld id="{484B08D7-28C1-4819-96F9-917EB3E53680}" type="datetimeFigureOut">
              <a:rPr lang="fr-FR" smtClean="0">
                <a:solidFill>
                  <a:srgbClr val="B31166"/>
                </a:solidFill>
              </a:rPr>
              <a:pPr defTabSz="457200">
                <a:defRPr/>
              </a:pPr>
              <a:t>10/03/2020</a:t>
            </a:fld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fr-FR" dirty="0">
              <a:solidFill>
                <a:srgbClr val="B3116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09B081FF-4BD8-4A02-900B-F1852362E12E}" type="slidenum">
              <a:rPr lang="fr-FR" altLang="fr-FR" smtClean="0">
                <a:solidFill>
                  <a:prstClr val="white"/>
                </a:solidFill>
              </a:rPr>
              <a:pPr defTabSz="457200">
                <a:defRPr/>
              </a:pPr>
              <a:t>‹N°›</a:t>
            </a:fld>
            <a:endParaRPr lang="fr-FR" alt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4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seignant.digitheque-belin.fr/" TargetMode="External"/><Relationship Id="rId2" Type="http://schemas.openxmlformats.org/officeDocument/2006/relationships/hyperlink" Target="https://eduscol.education.fr/pid38816/certification-des-competences-numeriqu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ache.media.eduscol.education.fr/file/CRCNum/57/0/Document_accompagnement_CRCN_1205570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cadre de référence des compétences numériques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 C.R.C.N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095" y="206254"/>
            <a:ext cx="9916029" cy="665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291" y="183673"/>
            <a:ext cx="9574482" cy="66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05" y="462456"/>
            <a:ext cx="11319292" cy="47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Ressources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9948" y="3665045"/>
            <a:ext cx="8346396" cy="1442983"/>
          </a:xfrm>
        </p:spPr>
        <p:txBody>
          <a:bodyPr/>
          <a:lstStyle/>
          <a:p>
            <a:r>
              <a:rPr lang="fr-FR" dirty="0" err="1" smtClean="0"/>
              <a:t>Eduscol</a:t>
            </a:r>
            <a:r>
              <a:rPr lang="fr-FR" dirty="0" smtClean="0"/>
              <a:t> </a:t>
            </a:r>
            <a:r>
              <a:rPr lang="fr-FR" dirty="0" smtClean="0"/>
              <a:t>: </a:t>
            </a:r>
            <a:r>
              <a:rPr lang="fr-FR" dirty="0" smtClean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eduscol.education.fr/pid38816/certification-des-competences-numeriques.html</a:t>
            </a:r>
            <a:endParaRPr lang="fr-FR" dirty="0" smtClean="0"/>
          </a:p>
          <a:p>
            <a:r>
              <a:rPr lang="fr-FR" dirty="0" smtClean="0"/>
              <a:t>BRNE : </a:t>
            </a:r>
            <a:r>
              <a:rPr lang="fr-FR" dirty="0" smtClean="0">
                <a:hlinkClick r:id="rId3"/>
              </a:rPr>
              <a:t>https://enseignant.digitheque-belin.fr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144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8561" y="2417381"/>
            <a:ext cx="2650473" cy="373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59" y="441436"/>
            <a:ext cx="11511893" cy="611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83" y="-1"/>
            <a:ext cx="5164014" cy="667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351" y="0"/>
            <a:ext cx="5386552" cy="675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L.S.U</a:t>
            </a:r>
            <a:endParaRPr lang="fr-FR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93" y="1603038"/>
            <a:ext cx="10710042" cy="525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87972" y="2575034"/>
            <a:ext cx="1660635" cy="210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974317" y="4677103"/>
            <a:ext cx="809297" cy="36786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40165" y="4456386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Ici pour sélectionner les compétences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86" y="2001890"/>
            <a:ext cx="11571889" cy="413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L.S.U</a:t>
            </a:r>
            <a:endParaRPr lang="fr-FR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9385738" y="3647090"/>
            <a:ext cx="1334814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9427779" y="4603531"/>
            <a:ext cx="1261242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44662" y="4992413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Cocher les compétences évaluées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75" y="1739129"/>
            <a:ext cx="11684174" cy="332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L.S.U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683172" y="3773214"/>
            <a:ext cx="1502980" cy="378372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Elève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703" y="4382814"/>
            <a:ext cx="1471449" cy="346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Elève 2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138" y="4246180"/>
            <a:ext cx="4304881" cy="24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flipV="1">
            <a:off x="7651531" y="3541986"/>
            <a:ext cx="168166" cy="12507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135006" y="3815253"/>
            <a:ext cx="262758" cy="22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149256" y="3820510"/>
            <a:ext cx="262758" cy="22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650015" y="3815255"/>
            <a:ext cx="262758" cy="22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X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74774" y="3820510"/>
            <a:ext cx="262758" cy="22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31974" y="3815255"/>
            <a:ext cx="262758" cy="22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89174" y="3809999"/>
            <a:ext cx="262758" cy="22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X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9879724" y="2175641"/>
            <a:ext cx="788276" cy="1555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8860221" y="2175641"/>
            <a:ext cx="956441" cy="1566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376744" y="1797268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Cocher le niveau atteint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L.S.U</a:t>
            </a:r>
            <a:endParaRPr lang="fr-F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95" y="2963916"/>
            <a:ext cx="11977005" cy="20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517" y="3436883"/>
            <a:ext cx="2144111" cy="441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Elève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028" y="4424855"/>
            <a:ext cx="2081048" cy="5150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Elève 2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556938" y="4834759"/>
            <a:ext cx="273269" cy="7357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306207" y="5644055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Saisie d’une appréciation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255" y="504497"/>
            <a:ext cx="9869214" cy="215461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Le Cadre de Référence des </a:t>
            </a:r>
            <a:r>
              <a:rPr lang="fr-FR" b="1" dirty="0" smtClean="0"/>
              <a:t>Compétences Numériques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sz="2800" b="1" dirty="0" smtClean="0"/>
              <a:t>C.R.C.N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71752" y="2662704"/>
            <a:ext cx="1035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Journal officiel ; décret n°2019-919 du 30 août 2019 </a:t>
            </a:r>
            <a:r>
              <a:rPr lang="fr-FR" dirty="0" smtClean="0"/>
              <a:t>relatif au développement des compétences numériques dans l’enseignement scolaire.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Arrêté du 30 août 2019 </a:t>
            </a:r>
            <a:r>
              <a:rPr lang="fr-FR" dirty="0" smtClean="0"/>
              <a:t>relatif à l’évaluation des compétences numériques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50731" y="4313816"/>
            <a:ext cx="9904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Elaboration d’un cadre de référence des compétences numériques </a:t>
            </a:r>
            <a:r>
              <a:rPr lang="fr-FR" u="sng" dirty="0" smtClean="0"/>
              <a:t>inspiré du cadre européen</a:t>
            </a:r>
            <a:r>
              <a:rPr lang="fr-FR" dirty="0" smtClean="0"/>
              <a:t> valable de l’école primaire à l’université.</a:t>
            </a:r>
          </a:p>
          <a:p>
            <a:r>
              <a:rPr lang="fr-FR" dirty="0" smtClean="0"/>
              <a:t>Cette mise en relation vise à faciliter la mobilité des élèves, étudiants et professionnels puisque ce référentiel donne lieu à </a:t>
            </a:r>
            <a:r>
              <a:rPr lang="fr-FR" b="1" dirty="0" smtClean="0"/>
              <a:t>une certification des compétences numériques en fin de cycle 4 au collège et en terminal au lycée.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478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3986" y="2498395"/>
            <a:ext cx="11161986" cy="375525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Les </a:t>
            </a:r>
            <a:r>
              <a:rPr lang="fr-FR" dirty="0" smtClean="0"/>
              <a:t>établissements </a:t>
            </a:r>
            <a:r>
              <a:rPr lang="fr-FR" dirty="0" smtClean="0"/>
              <a:t>d'enseignement scolaire doivent dispenser une formation aux </a:t>
            </a:r>
            <a:r>
              <a:rPr lang="fr-FR" dirty="0" smtClean="0"/>
              <a:t>compétences numériques. </a:t>
            </a:r>
            <a:r>
              <a:rPr lang="fr-FR" b="1" dirty="0" smtClean="0"/>
              <a:t>Cette formation et </a:t>
            </a:r>
            <a:r>
              <a:rPr lang="fr-FR" b="1" dirty="0" smtClean="0"/>
              <a:t>l'évaluation </a:t>
            </a:r>
            <a:r>
              <a:rPr lang="fr-FR" b="1" dirty="0" smtClean="0"/>
              <a:t>des </a:t>
            </a:r>
            <a:r>
              <a:rPr lang="fr-FR" b="1" dirty="0" smtClean="0"/>
              <a:t>compétences </a:t>
            </a:r>
            <a:r>
              <a:rPr lang="fr-FR" b="1" dirty="0" smtClean="0"/>
              <a:t>se </a:t>
            </a:r>
            <a:r>
              <a:rPr lang="fr-FR" b="1" dirty="0" smtClean="0"/>
              <a:t>déroulent </a:t>
            </a:r>
            <a:r>
              <a:rPr lang="fr-FR" b="1" dirty="0" smtClean="0"/>
              <a:t>dans les enseignements en lien avec les programmes et le socle commun de connaissances, de </a:t>
            </a:r>
            <a:r>
              <a:rPr lang="fr-FR" b="1" dirty="0" smtClean="0"/>
              <a:t>compétences </a:t>
            </a:r>
            <a:r>
              <a:rPr lang="fr-FR" b="1" dirty="0" smtClean="0"/>
              <a:t>et de culture</a:t>
            </a:r>
            <a:r>
              <a:rPr lang="fr-FR" dirty="0" smtClean="0"/>
              <a:t>, </a:t>
            </a:r>
            <a:r>
              <a:rPr lang="fr-FR" dirty="0" smtClean="0"/>
              <a:t>conformément </a:t>
            </a:r>
            <a:r>
              <a:rPr lang="fr-FR" dirty="0" smtClean="0"/>
              <a:t>au cadre de </a:t>
            </a:r>
            <a:r>
              <a:rPr lang="fr-FR" dirty="0" smtClean="0"/>
              <a:t>référence </a:t>
            </a:r>
            <a:r>
              <a:rPr lang="fr-FR" dirty="0" smtClean="0"/>
              <a:t>des </a:t>
            </a:r>
            <a:r>
              <a:rPr lang="fr-FR" dirty="0" smtClean="0"/>
              <a:t>compétences numériques.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Depuis le </a:t>
            </a:r>
            <a:r>
              <a:rPr lang="fr-FR" b="1" dirty="0" smtClean="0"/>
              <a:t>27 février 2020</a:t>
            </a:r>
            <a:r>
              <a:rPr lang="fr-FR" dirty="0" smtClean="0"/>
              <a:t>, intégration de ce cadre de référence dans le </a:t>
            </a:r>
            <a:r>
              <a:rPr lang="fr-FR" b="1" dirty="0" smtClean="0"/>
              <a:t>L.S.U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r>
              <a:rPr lang="fr-FR" dirty="0" smtClean="0"/>
              <a:t>Au </a:t>
            </a:r>
            <a:r>
              <a:rPr lang="fr-FR" b="1" dirty="0" smtClean="0"/>
              <a:t>cycle 3</a:t>
            </a:r>
            <a:r>
              <a:rPr lang="fr-FR" dirty="0" smtClean="0"/>
              <a:t>, </a:t>
            </a:r>
            <a:r>
              <a:rPr lang="fr-FR" b="1" dirty="0" smtClean="0"/>
              <a:t>les niveaux atteints dans chacun des cinq domaines </a:t>
            </a:r>
            <a:r>
              <a:rPr lang="fr-FR" b="1" dirty="0" smtClean="0"/>
              <a:t>d'activité́ </a:t>
            </a:r>
            <a:r>
              <a:rPr lang="fr-FR" dirty="0" smtClean="0"/>
              <a:t>du cadre de </a:t>
            </a:r>
            <a:r>
              <a:rPr lang="fr-FR" dirty="0" smtClean="0"/>
              <a:t>référence </a:t>
            </a:r>
            <a:r>
              <a:rPr lang="fr-FR" dirty="0" smtClean="0"/>
              <a:t>des </a:t>
            </a:r>
            <a:r>
              <a:rPr lang="fr-FR" dirty="0" smtClean="0"/>
              <a:t>compétences numériques </a:t>
            </a:r>
            <a:r>
              <a:rPr lang="fr-FR" dirty="0" smtClean="0"/>
              <a:t>par les </a:t>
            </a:r>
            <a:r>
              <a:rPr lang="fr-FR" dirty="0" smtClean="0"/>
              <a:t>élèves </a:t>
            </a:r>
            <a:r>
              <a:rPr lang="fr-FR" dirty="0" smtClean="0"/>
              <a:t>en classe de cours moyen </a:t>
            </a:r>
            <a:r>
              <a:rPr lang="fr-FR" dirty="0" smtClean="0"/>
              <a:t>deuxième année </a:t>
            </a:r>
            <a:r>
              <a:rPr lang="fr-FR" dirty="0" smtClean="0"/>
              <a:t>(</a:t>
            </a:r>
            <a:r>
              <a:rPr lang="fr-FR" b="1" dirty="0" smtClean="0"/>
              <a:t>CM2</a:t>
            </a:r>
            <a:r>
              <a:rPr lang="fr-FR" dirty="0" smtClean="0"/>
              <a:t>) et en classe de </a:t>
            </a:r>
            <a:r>
              <a:rPr lang="fr-FR" dirty="0" smtClean="0"/>
              <a:t>sixième </a:t>
            </a:r>
            <a:r>
              <a:rPr lang="fr-FR" b="1" dirty="0" smtClean="0"/>
              <a:t>sont inscrits dans le dernier bilan </a:t>
            </a:r>
            <a:r>
              <a:rPr lang="fr-FR" b="1" dirty="0" smtClean="0"/>
              <a:t>périodique </a:t>
            </a:r>
            <a:r>
              <a:rPr lang="fr-FR" b="1" dirty="0" smtClean="0"/>
              <a:t>du livret scolaire de </a:t>
            </a:r>
            <a:r>
              <a:rPr lang="fr-FR" b="1" dirty="0" smtClean="0"/>
              <a:t>l'année.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38732" y="900096"/>
            <a:ext cx="8761413" cy="706964"/>
          </a:xfrm>
        </p:spPr>
        <p:txBody>
          <a:bodyPr/>
          <a:lstStyle/>
          <a:p>
            <a:pPr algn="ctr"/>
            <a:r>
              <a:rPr lang="fr-FR" dirty="0" smtClean="0"/>
              <a:t>Cadre de référence des compétences numériques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5337" y="910606"/>
            <a:ext cx="6947339" cy="706964"/>
          </a:xfrm>
        </p:spPr>
        <p:txBody>
          <a:bodyPr/>
          <a:lstStyle/>
          <a:p>
            <a:pPr algn="ctr"/>
            <a:r>
              <a:rPr lang="fr-FR" dirty="0" smtClean="0"/>
              <a:t>Cadre de référence des compétences numériques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007" y="2603500"/>
            <a:ext cx="11161986" cy="3416300"/>
          </a:xfrm>
        </p:spPr>
        <p:txBody>
          <a:bodyPr/>
          <a:lstStyle/>
          <a:p>
            <a:pPr algn="just"/>
            <a:r>
              <a:rPr lang="fr-FR" dirty="0" smtClean="0"/>
              <a:t>Le cadre de référence des compétences numériques définit </a:t>
            </a:r>
            <a:r>
              <a:rPr lang="fr-FR" b="1" dirty="0" smtClean="0"/>
              <a:t>seize compétences numériques </a:t>
            </a:r>
            <a:r>
              <a:rPr lang="fr-FR" dirty="0" smtClean="0"/>
              <a:t>attendues </a:t>
            </a:r>
            <a:r>
              <a:rPr lang="fr-FR" b="1" dirty="0" smtClean="0"/>
              <a:t>dans cinq domaines d'activité</a:t>
            </a:r>
            <a:r>
              <a:rPr lang="fr-FR" dirty="0" smtClean="0"/>
              <a:t>. Il propose </a:t>
            </a:r>
            <a:r>
              <a:rPr lang="fr-FR" b="1" dirty="0" smtClean="0"/>
              <a:t>huit niveaux de maîtrise progressive </a:t>
            </a:r>
            <a:r>
              <a:rPr lang="fr-FR" dirty="0" smtClean="0"/>
              <a:t>de ces compétences pour les élèves de l'enseignement scolaire, pour les étudiants de l'enseignement supérieur et dans un contexte de formation d'adultes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Les niveaux de maîtrise de 1 à 5 sont proposés plus particulièrement pour les élèves de l'école élémentaire, du collège et du lycée</a:t>
            </a:r>
            <a:r>
              <a:rPr lang="fr-FR" b="1" dirty="0" smtClean="0"/>
              <a:t>.</a:t>
            </a:r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Pour les élèves de l’école primaire, seuls les 3 premiers niveaux sont concernés.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25" y="462454"/>
            <a:ext cx="11374834" cy="5612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94" y="451946"/>
            <a:ext cx="11878482" cy="46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903" y="336331"/>
            <a:ext cx="11330152" cy="63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35" y="143975"/>
            <a:ext cx="11570247" cy="658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536" y="136634"/>
            <a:ext cx="9509704" cy="67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irection Ion">
  <a:themeElements>
    <a:clrScheme name="Direction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367</Words>
  <Application>Microsoft Office PowerPoint</Application>
  <PresentationFormat>Personnalisé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1_Direction Ion</vt:lpstr>
      <vt:lpstr>Le cadre de référence des compétences numériques</vt:lpstr>
      <vt:lpstr>Le Cadre de Référence des Compétences Numériques  C.R.C.N  </vt:lpstr>
      <vt:lpstr>Cadre de référence des compétences numériques</vt:lpstr>
      <vt:lpstr>Cadre de référence des compétences numériques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Ressources </vt:lpstr>
      <vt:lpstr>Diapositive 14</vt:lpstr>
      <vt:lpstr>Diapositive 15</vt:lpstr>
      <vt:lpstr>L.S.U</vt:lpstr>
      <vt:lpstr>L.S.U</vt:lpstr>
      <vt:lpstr>L.S.U</vt:lpstr>
      <vt:lpstr>L.S.U</vt:lpstr>
    </vt:vector>
  </TitlesOfParts>
  <Company>DSDEN77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CIRCONSCRIPTION DE LOGNES</dc:title>
  <dc:creator>Utilisateur</dc:creator>
  <cp:lastModifiedBy>CDC</cp:lastModifiedBy>
  <cp:revision>129</cp:revision>
  <cp:lastPrinted>2019-08-30T06:26:30Z</cp:lastPrinted>
  <dcterms:created xsi:type="dcterms:W3CDTF">2019-08-21T12:30:55Z</dcterms:created>
  <dcterms:modified xsi:type="dcterms:W3CDTF">2020-03-10T11:33:42Z</dcterms:modified>
</cp:coreProperties>
</file>